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57" r:id="rId6"/>
    <p:sldId id="271" r:id="rId7"/>
    <p:sldId id="263" r:id="rId8"/>
    <p:sldId id="296" r:id="rId9"/>
    <p:sldId id="297" r:id="rId10"/>
    <p:sldId id="299" r:id="rId11"/>
    <p:sldId id="300" r:id="rId12"/>
    <p:sldId id="301" r:id="rId13"/>
    <p:sldId id="302" r:id="rId14"/>
    <p:sldId id="303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10232-10EA-0246-865E-1693591F950E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FCAB2-DF7D-D94F-9EBD-596D4E7D1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2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5e3e4a42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5e3e4a42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22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22d7720_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f22d7720_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234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f22d7720_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f22d7720_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435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9b066a1b_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9b066a1b_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383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b066a1b_0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b066a1b_0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98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b135fca_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b135fca_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7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052E-7879-7046-8C32-556E2BCC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A4914-0C1E-164E-AFED-E905B20BE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312A6-BC0F-484B-8E8E-DE55D3CA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43B79-B6D0-DD4F-BDE2-EA9B5433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3C3AC-2E72-834F-A48E-4CC9E702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3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85B9-7169-6B41-AA02-6F8432A7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452DB-0F7D-C843-A0DC-F967C3E80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CEF27-39E2-A646-8F17-0860E0EB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80F92-26F8-5B47-96DD-4C96C554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438-C92C-364F-80BA-53A481B0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5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564B4-C807-3445-8FFA-7C6E33FEF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90E2C-7538-1541-9B7A-7CA97BFAB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F6760-C0FC-1F46-B6A0-B228C8CE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AA0D8-D7CC-CA4A-A545-2448EFCB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2B91B-DD23-C54E-9CEF-82D7A839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64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29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7D5-76D5-2442-89EE-00707DD0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F58D6-E103-4244-AB40-EF44FA8B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15195-D9B2-174A-846B-A95F842F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168C0-F1F8-4648-9891-C87DF7CB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9302F-C8B5-E246-BB27-C2AA2260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1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509C-09B8-004B-9CE0-BA485C50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11495-FCD9-994F-848F-F6DED778E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7534-5C45-C54D-8354-F5386C79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968F0-73E6-6B4A-8B16-BA5866D0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48042-C9CA-974E-9391-A251E70A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7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C9A8-7510-1D40-917F-2E112F7C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F824-0545-6741-9843-CF7B61459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0367A-2A64-8B46-BA01-1D2E3693A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FFC36-D2D3-8349-8329-359AB9AF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7471A-E0F5-6442-98BD-846C0390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9F83-8079-B84A-A63F-8D4F1EF6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7F44-3176-6848-91DB-BED54591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32D7E-0217-0C47-835A-668B2BFD2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DACB1-BAA6-174B-A4BD-0FE27A18A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20120-8BAA-FA4E-8673-AA80DF294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A9F3D-7F43-2D4B-977E-E39CDDFE0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C98AE-AFE5-0B49-9DFD-74A44E25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02FDE-6C88-B647-AA4B-81788238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FB2D2B-C855-9D42-BB45-D2EDACC5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5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F29F-2BF4-534D-939F-45E42D61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5CE475-AEDA-4B4A-BD80-1996AAA34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89758-6B31-E940-A263-874287E9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8DD11-AA4B-4042-8241-8B133942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0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673C7-5C59-7642-AE1B-FD7FC7BB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060E6-22DC-D543-981E-0D5D5274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E5E13-20ED-8E43-A6DF-3CFA8874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7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8F91-E819-5F45-853B-13DE9F91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98BB5-31BF-164E-900D-B4A315D45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3FD06-EFEA-B24C-958A-1CB465FCA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00BA0-EF3A-E74D-896F-F24D01EE0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C527D-5493-C44B-88A8-44C7C2EF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77B8F-C083-1244-975D-F1D3FC30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1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D488-1D9E-834C-B149-26F3F484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19DFA-C94F-0242-BB85-6FC0C0524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D98C9-30AD-894A-81DF-251542B5D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72651-1F63-D745-9B54-37178E4D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2E17F-9A2C-BC46-B963-3C049816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13A28-7185-6446-AF18-DD995C7C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7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2E2A7-F12E-CA41-AD3C-CDEF56D1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DDDC9-1FEB-CB40-B157-F079D0FC2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02FCC-8048-2C42-9EC4-442044A10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F3052-475B-DD47-A9FC-5F141EBD74DB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CF8F6-DF75-EF43-A6D2-CC9EA12E8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0A81C-5C39-2A48-A37D-41E6FB6AD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DB300-DF33-2240-8E22-A7CDA3D5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0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99AD-C718-A94D-8998-39624BFD9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and Statistics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D8D8F-94C9-F64E-9405-8A9204AF3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Biology 364/664</a:t>
            </a:r>
          </a:p>
          <a:p>
            <a:r>
              <a:rPr lang="en-US" dirty="0"/>
              <a:t>Prof. Ken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EF904-81E5-4142-8C39-63DFC935EB2C}"/>
              </a:ext>
            </a:extLst>
          </p:cNvPr>
          <p:cNvSpPr txBox="1"/>
          <p:nvPr/>
        </p:nvSpPr>
        <p:spPr>
          <a:xfrm>
            <a:off x="1163783" y="5045228"/>
            <a:ext cx="1076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Slides developed by Mine </a:t>
            </a:r>
            <a:r>
              <a:rPr lang="en-US" dirty="0" err="1"/>
              <a:t>Çetinkaya-Rundel</a:t>
            </a:r>
            <a:r>
              <a:rPr lang="en-US" dirty="0"/>
              <a:t> of </a:t>
            </a:r>
            <a:r>
              <a:rPr lang="en-US" dirty="0" err="1"/>
              <a:t>OpenIntro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Translated from </a:t>
            </a:r>
            <a:r>
              <a:rPr lang="en-US" dirty="0" err="1"/>
              <a:t>LaTeX</a:t>
            </a:r>
            <a:r>
              <a:rPr lang="en-US" dirty="0"/>
              <a:t> to Google Slides by Curry Hilton of </a:t>
            </a:r>
            <a:r>
              <a:rPr lang="en-US" dirty="0" err="1"/>
              <a:t>OpenIntro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slides may be copied, edited, and/or shared via the CC BY-SA license.</a:t>
            </a:r>
          </a:p>
        </p:txBody>
      </p:sp>
    </p:spTree>
    <p:extLst>
      <p:ext uri="{BB962C8B-B14F-4D97-AF65-F5344CB8AC3E}">
        <p14:creationId xmlns:p14="http://schemas.microsoft.com/office/powerpoint/2010/main" val="2099417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C771F5-946F-034C-931E-48EEBC365583}"/>
              </a:ext>
            </a:extLst>
          </p:cNvPr>
          <p:cNvSpPr txBox="1"/>
          <p:nvPr/>
        </p:nvSpPr>
        <p:spPr>
          <a:xfrm>
            <a:off x="9291782" y="6280728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18544-FC25-6B44-B900-72594C4D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C771F5-946F-034C-931E-48EEBC365583}"/>
              </a:ext>
            </a:extLst>
          </p:cNvPr>
          <p:cNvSpPr txBox="1"/>
          <p:nvPr/>
        </p:nvSpPr>
        <p:spPr>
          <a:xfrm>
            <a:off x="9291782" y="6280728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948EC-D8B7-6D4F-8555-E061947C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2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8211B-EC66-E740-A3C3-0A4E4638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771F5-946F-034C-931E-48EEBC365583}"/>
              </a:ext>
            </a:extLst>
          </p:cNvPr>
          <p:cNvSpPr txBox="1"/>
          <p:nvPr/>
        </p:nvSpPr>
        <p:spPr>
          <a:xfrm>
            <a:off x="166255" y="6391565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5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4EB2B-DBAA-DC4D-A7C0-903A40EA7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771F5-946F-034C-931E-48EEBC365583}"/>
              </a:ext>
            </a:extLst>
          </p:cNvPr>
          <p:cNvSpPr txBox="1"/>
          <p:nvPr/>
        </p:nvSpPr>
        <p:spPr>
          <a:xfrm>
            <a:off x="9291782" y="6280728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FFCC8-81DD-6D4C-B6EA-48F8D3B1E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771F5-946F-034C-931E-48EEBC365583}"/>
              </a:ext>
            </a:extLst>
          </p:cNvPr>
          <p:cNvSpPr txBox="1"/>
          <p:nvPr/>
        </p:nvSpPr>
        <p:spPr>
          <a:xfrm>
            <a:off x="9393382" y="120074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F9A93-2965-E642-9785-F3A8291E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771F5-946F-034C-931E-48EEBC365583}"/>
              </a:ext>
            </a:extLst>
          </p:cNvPr>
          <p:cNvSpPr txBox="1"/>
          <p:nvPr/>
        </p:nvSpPr>
        <p:spPr>
          <a:xfrm>
            <a:off x="9291782" y="6280728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4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>
                <a:solidFill>
                  <a:schemeClr val="accent1"/>
                </a:solidFill>
              </a:rPr>
              <a:t>Classroom survey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1981200" y="1593850"/>
            <a:ext cx="8229600" cy="338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rgbClr val="000000"/>
              </a:buClr>
              <a:buSzPts val="1100"/>
              <a:buNone/>
            </a:pPr>
            <a:r>
              <a:rPr lang="en" sz="2400"/>
              <a:t>A survey was conducted on students in an introductory statistics course. Below are a few of the questions on the survey, and the corresponding variables the data from the responses were stored in:</a:t>
            </a:r>
            <a:endParaRPr sz="2400"/>
          </a:p>
          <a:p>
            <a:pPr indent="-368300">
              <a:lnSpc>
                <a:spcPct val="115000"/>
              </a:lnSpc>
              <a:buSzPts val="2200"/>
            </a:pPr>
            <a:r>
              <a:rPr lang="en" sz="2200" b="1"/>
              <a:t>gender</a:t>
            </a:r>
            <a:r>
              <a:rPr lang="en" sz="2200"/>
              <a:t>: What is your gender?</a:t>
            </a:r>
            <a:endParaRPr sz="220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</a:pPr>
            <a:r>
              <a:rPr lang="en" sz="2200" b="1"/>
              <a:t>intro_extra</a:t>
            </a:r>
            <a:r>
              <a:rPr lang="en" sz="2200"/>
              <a:t>: What is your gender?</a:t>
            </a:r>
            <a:endParaRPr sz="220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</a:pPr>
            <a:r>
              <a:rPr lang="en" sz="2200" b="1"/>
              <a:t>sleep</a:t>
            </a:r>
            <a:r>
              <a:rPr lang="en" sz="2200"/>
              <a:t>: How many hours do you sleep at night, on average?</a:t>
            </a:r>
            <a:endParaRPr sz="220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</a:pPr>
            <a:r>
              <a:rPr lang="en" sz="2200" b="1"/>
              <a:t>bedtime</a:t>
            </a:r>
            <a:r>
              <a:rPr lang="en" sz="2200"/>
              <a:t>: What time do you usually go to bed?</a:t>
            </a:r>
            <a:endParaRPr sz="220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</a:pPr>
            <a:r>
              <a:rPr lang="en" sz="2200" b="1"/>
              <a:t>countries</a:t>
            </a:r>
            <a:r>
              <a:rPr lang="en" sz="2200"/>
              <a:t>: How many countries have you visited?</a:t>
            </a:r>
            <a:endParaRPr sz="2200"/>
          </a:p>
          <a:p>
            <a:pPr indent="-368300">
              <a:lnSpc>
                <a:spcPct val="115000"/>
              </a:lnSpc>
              <a:spcBef>
                <a:spcPts val="0"/>
              </a:spcBef>
              <a:buSzPts val="2200"/>
            </a:pPr>
            <a:r>
              <a:rPr lang="en" sz="2200" b="1"/>
              <a:t>dread</a:t>
            </a:r>
            <a:r>
              <a:rPr lang="en" sz="2200"/>
              <a:t>: On a scale of 1-5, how much do you dread being here?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349229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Data Table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1981200" y="1600200"/>
            <a:ext cx="8229600" cy="892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Data collected on students in a statistics class on a variety of variables:</a:t>
            </a:r>
            <a:endParaRPr sz="160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1" y="2583925"/>
            <a:ext cx="7020749" cy="334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87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673" y="127000"/>
            <a:ext cx="771525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106219" y="0"/>
            <a:ext cx="8229600" cy="7296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Types of variables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772C6-E6A4-FB40-A8DF-D5139AF9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37" y="3150578"/>
            <a:ext cx="4330732" cy="3338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5F3A25-0FAF-694B-B27B-F7B6FC92B063}"/>
              </a:ext>
            </a:extLst>
          </p:cNvPr>
          <p:cNvSpPr txBox="1"/>
          <p:nvPr/>
        </p:nvSpPr>
        <p:spPr>
          <a:xfrm>
            <a:off x="4897948" y="6488668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05DE5-5BE1-DF48-96ED-B7DA3CDC8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405" y="3077207"/>
            <a:ext cx="5577320" cy="34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5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3A44-CBB9-CA41-906B-90DE1A23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420543"/>
            <a:ext cx="1837977" cy="1325563"/>
          </a:xfrm>
        </p:spPr>
        <p:txBody>
          <a:bodyPr/>
          <a:lstStyle/>
          <a:p>
            <a:r>
              <a:rPr lang="en-US" dirty="0"/>
              <a:t>Plot Types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00D998-2994-B84D-9614-BE95C8FDB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177" y="0"/>
            <a:ext cx="8875058" cy="6858000"/>
          </a:xfrm>
        </p:spPr>
      </p:pic>
    </p:spTree>
    <p:extLst>
      <p:ext uri="{BB962C8B-B14F-4D97-AF65-F5344CB8AC3E}">
        <p14:creationId xmlns:p14="http://schemas.microsoft.com/office/powerpoint/2010/main" val="290855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1981200" y="-12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Continuous Variables: 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Normal Distribution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1"/>
          </p:nvPr>
        </p:nvSpPr>
        <p:spPr>
          <a:xfrm flipH="1">
            <a:off x="1981200" y="1305775"/>
            <a:ext cx="8229600" cy="2047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74650">
              <a:buSzPts val="2300"/>
            </a:pPr>
            <a:r>
              <a:rPr lang="en" sz="2300">
                <a:solidFill>
                  <a:srgbClr val="000000"/>
                </a:solidFill>
              </a:rPr>
              <a:t>Unimodal and symmetric, bell shaped curve</a:t>
            </a:r>
            <a:endParaRPr sz="2300">
              <a:solidFill>
                <a:srgbClr val="000000"/>
              </a:solidFill>
            </a:endParaRPr>
          </a:p>
          <a:p>
            <a:pPr indent="-374650">
              <a:spcBef>
                <a:spcPts val="0"/>
              </a:spcBef>
              <a:buSzPts val="2300"/>
            </a:pPr>
            <a:r>
              <a:rPr lang="en" sz="2300">
                <a:solidFill>
                  <a:srgbClr val="000000"/>
                </a:solidFill>
              </a:rPr>
              <a:t>Many variables are nearly normal, but none are exactly normal</a:t>
            </a:r>
            <a:endParaRPr sz="2300">
              <a:solidFill>
                <a:srgbClr val="000000"/>
              </a:solidFill>
            </a:endParaRPr>
          </a:p>
          <a:p>
            <a:pPr indent="-374650">
              <a:spcBef>
                <a:spcPts val="0"/>
              </a:spcBef>
              <a:buSzPts val="2300"/>
            </a:pPr>
            <a:r>
              <a:rPr lang="en" sz="2300">
                <a:solidFill>
                  <a:srgbClr val="000000"/>
                </a:solidFill>
              </a:rPr>
              <a:t>Denoted as </a:t>
            </a:r>
            <a:r>
              <a:rPr lang="en" sz="2300" i="1">
                <a:solidFill>
                  <a:schemeClr val="accent1"/>
                </a:solidFill>
              </a:rPr>
              <a:t>N(µ, σ)</a:t>
            </a:r>
            <a:r>
              <a:rPr lang="en" sz="2300">
                <a:solidFill>
                  <a:srgbClr val="000000"/>
                </a:solidFill>
              </a:rPr>
              <a:t> </a:t>
            </a:r>
            <a:r>
              <a:rPr lang="en" sz="2300"/>
              <a:t>→ </a:t>
            </a:r>
            <a:r>
              <a:rPr lang="en" sz="2300">
                <a:solidFill>
                  <a:srgbClr val="000000"/>
                </a:solidFill>
              </a:rPr>
              <a:t>Normal with mean </a:t>
            </a:r>
            <a:r>
              <a:rPr lang="en" sz="2300" i="1">
                <a:solidFill>
                  <a:srgbClr val="000000"/>
                </a:solidFill>
              </a:rPr>
              <a:t>µ</a:t>
            </a:r>
            <a:r>
              <a:rPr lang="en" sz="2300">
                <a:solidFill>
                  <a:srgbClr val="000000"/>
                </a:solidFill>
              </a:rPr>
              <a:t> and standard deviation </a:t>
            </a:r>
            <a:r>
              <a:rPr lang="en" sz="2300" i="1"/>
              <a:t>σ</a:t>
            </a:r>
            <a:endParaRPr sz="2300" i="1">
              <a:solidFill>
                <a:srgbClr val="000000"/>
              </a:solidFill>
            </a:endParaRPr>
          </a:p>
        </p:txBody>
      </p:sp>
      <p:pic>
        <p:nvPicPr>
          <p:cNvPr id="59" name="Google Shape;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976" y="3432925"/>
            <a:ext cx="5842225" cy="251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45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1981200" y="234563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>
                <a:solidFill>
                  <a:schemeClr val="accent1"/>
                </a:solidFill>
              </a:rPr>
              <a:t>Normal distributions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with different parameters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3" name="Google Shape;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351" y="1586851"/>
            <a:ext cx="5047775" cy="466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21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>
            <a:spLocks noGrp="1"/>
          </p:cNvSpPr>
          <p:nvPr>
            <p:ph type="title"/>
          </p:nvPr>
        </p:nvSpPr>
        <p:spPr>
          <a:xfrm>
            <a:off x="1981200" y="-12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>
                <a:solidFill>
                  <a:schemeClr val="accent1"/>
                </a:solidFill>
              </a:rPr>
              <a:t>68-95-99.7 Rule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6" name="Google Shape;346;p55"/>
          <p:cNvSpPr txBox="1">
            <a:spLocks noGrp="1"/>
          </p:cNvSpPr>
          <p:nvPr>
            <p:ph type="body" idx="1"/>
          </p:nvPr>
        </p:nvSpPr>
        <p:spPr>
          <a:xfrm flipH="1">
            <a:off x="1981200" y="1305775"/>
            <a:ext cx="8229600" cy="1035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700"/>
              <a:t>For nearly normally distributed data,</a:t>
            </a:r>
            <a:endParaRPr sz="1700"/>
          </a:p>
          <a:p>
            <a:pPr indent="-336550">
              <a:lnSpc>
                <a:spcPct val="115000"/>
              </a:lnSpc>
              <a:spcBef>
                <a:spcPts val="0"/>
              </a:spcBef>
              <a:buSzPts val="1700"/>
            </a:pPr>
            <a:r>
              <a:rPr lang="en" sz="1700"/>
              <a:t>about 68% falls within 1 SD of the mean,</a:t>
            </a:r>
            <a:endParaRPr sz="1700"/>
          </a:p>
          <a:p>
            <a:pPr indent="-336550">
              <a:lnSpc>
                <a:spcPct val="115000"/>
              </a:lnSpc>
              <a:spcBef>
                <a:spcPts val="0"/>
              </a:spcBef>
              <a:buSzPts val="1700"/>
            </a:pPr>
            <a:r>
              <a:rPr lang="en" sz="1700"/>
              <a:t>about 95% falls within 2 SD of the mean,</a:t>
            </a:r>
            <a:endParaRPr sz="1700"/>
          </a:p>
          <a:p>
            <a:pPr indent="-336550">
              <a:lnSpc>
                <a:spcPct val="115000"/>
              </a:lnSpc>
              <a:spcBef>
                <a:spcPts val="0"/>
              </a:spcBef>
              <a:buSzPts val="1700"/>
            </a:pPr>
            <a:r>
              <a:rPr lang="en" sz="1700"/>
              <a:t>about 99.7% falls within 3 SD of the mean.</a:t>
            </a:r>
            <a:endParaRPr sz="170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700"/>
              <a:t>It is possible for observations to fall 4, 5, or more standard deviations away from the mean, but these occurrences are very rare if the data are nearly normal.</a:t>
            </a:r>
            <a:endParaRPr sz="1700"/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249" y="3201549"/>
            <a:ext cx="6069974" cy="303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43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C771F5-946F-034C-931E-48EEBC365583}"/>
              </a:ext>
            </a:extLst>
          </p:cNvPr>
          <p:cNvSpPr txBox="1"/>
          <p:nvPr/>
        </p:nvSpPr>
        <p:spPr>
          <a:xfrm>
            <a:off x="9291782" y="6280728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by @</a:t>
            </a:r>
            <a:r>
              <a:rPr lang="en-US" dirty="0" err="1"/>
              <a:t>allison_horst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FF4F9-BE2F-5649-9D11-A28BB6DAE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4" y="-64655"/>
            <a:ext cx="11139055" cy="62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8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344</Words>
  <Application>Microsoft Macintosh PowerPoint</Application>
  <PresentationFormat>Widescreen</PresentationFormat>
  <Paragraphs>38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Data and Statistics Review</vt:lpstr>
      <vt:lpstr>Classroom survey</vt:lpstr>
      <vt:lpstr>Data Table</vt:lpstr>
      <vt:lpstr>Types of variables</vt:lpstr>
      <vt:lpstr>Plot Types</vt:lpstr>
      <vt:lpstr>Continuous Variables:  Normal Distribution</vt:lpstr>
      <vt:lpstr>Normal distributions with different parameters</vt:lpstr>
      <vt:lpstr>68-95-99.7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Field</dc:creator>
  <cp:lastModifiedBy>Microsoft Office User</cp:lastModifiedBy>
  <cp:revision>9</cp:revision>
  <dcterms:created xsi:type="dcterms:W3CDTF">2020-01-27T14:26:53Z</dcterms:created>
  <dcterms:modified xsi:type="dcterms:W3CDTF">2022-01-31T13:53:16Z</dcterms:modified>
</cp:coreProperties>
</file>